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64" r:id="rId1"/>
  </p:sldMasterIdLst>
  <p:notesMasterIdLst>
    <p:notesMasterId r:id="rId9"/>
  </p:notesMasterIdLst>
  <p:sldIdLst>
    <p:sldId id="256" r:id="rId2"/>
    <p:sldId id="270" r:id="rId3"/>
    <p:sldId id="274" r:id="rId4"/>
    <p:sldId id="275" r:id="rId5"/>
    <p:sldId id="276" r:id="rId6"/>
    <p:sldId id="277" r:id="rId7"/>
    <p:sldId id="269" r:id="rId8"/>
  </p:sldIdLst>
  <p:sldSz cx="9144000" cy="5143500" type="screen16x9"/>
  <p:notesSz cx="6858000" cy="9144000"/>
  <p:embeddedFontLst>
    <p:embeddedFont>
      <p:font typeface="Nunito Sans" pitchFamily="2" charset="-52"/>
      <p:regular r:id="rId10"/>
      <p:bold r:id="rId11"/>
      <p:italic r:id="rId12"/>
      <p:boldItalic r:id="rId13"/>
    </p:embeddedFont>
    <p:embeddedFont>
      <p:font typeface="Nunito Sans Light" pitchFamily="2" charset="-52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09593D-3B5A-43A0-BEA2-E3DD9A507957}">
  <a:tblStyle styleId="{EB09593D-3B5A-43A0-BEA2-E3DD9A507957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F1"/>
          </a:solidFill>
        </a:fill>
      </a:tcStyle>
    </a:wholeTbl>
    <a:band1H>
      <a:tcTxStyle/>
      <a:tcStyle>
        <a:tcBdr/>
        <a:fill>
          <a:solidFill>
            <a:srgbClr val="CBCBE2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CBE2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E22AA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1E22AA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1E22AA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1" autoAdjust="0"/>
    <p:restoredTop sz="64388" autoAdjust="0"/>
  </p:normalViewPr>
  <p:slideViewPr>
    <p:cSldViewPr snapToGrid="0">
      <p:cViewPr varScale="1">
        <p:scale>
          <a:sx n="78" d="100"/>
          <a:sy n="78" d="100"/>
        </p:scale>
        <p:origin x="1260" y="56"/>
      </p:cViewPr>
      <p:guideLst>
        <p:guide orient="horz" pos="1620"/>
        <p:guide pos="2880"/>
      </p:guideLst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этой главе описывается роль, которую выполняет архитектура RISC-V, и ее место в современном компьютерном мире. Рассматривается процесс компиляции программы и ее окончательное выполнение на процессоре RISC-V.</a:t>
            </a:r>
            <a:endParaRPr lang="ru-RU" sz="1800" kern="1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этой главе вы узнаете:</a:t>
            </a:r>
            <a:endParaRPr lang="ru-RU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Times New Roman" panose="02020603050405020304" pitchFamily="18" charset="0"/>
              <a:buChar char="–"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роль компиляторов и ассемблеров;</a:t>
            </a:r>
            <a:endParaRPr lang="ru-RU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Times New Roman" panose="02020603050405020304" pitchFamily="18" charset="0"/>
              <a:buChar char="–"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роль архитектуры набора команд (</a:t>
            </a:r>
            <a:r>
              <a:rPr lang="en-US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ISA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ru-RU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Times New Roman" panose="02020603050405020304" pitchFamily="18" charset="0"/>
              <a:buChar char="–"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общие характеристики </a:t>
            </a:r>
            <a:r>
              <a:rPr lang="en-US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RISC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по сравнению с другими </a:t>
            </a:r>
            <a:r>
              <a:rPr lang="en-US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ISA</a:t>
            </a: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8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105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Скорее всего, у вас есть опыт разработки программ на таких языках, как Python, JavaScript, Java, C++ и др. Эти языки являются переносимыми и программы, разработанные на них, могут выполняться практически на любом аппаратном обеспечении процессора. Процессоры не выполняют команды этих языков программирования непосредственно напрямую. Они выполняют машинные команды, закодированные в биты в соответствии с архитектурой набора команд (ISA). К наиболее популярным ISA относятся x86, ARM, MIPS, RISC-V и т.д.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Компилятор выполняет работу по переводу исходного кода программы в двоичный файл или исполняемый файл, содержащий машинные команды для определенного ISA. Операционная система (и, возможно, среда выполнения) выполняет работу по загрузке двоичного файла в память программ для выполнения процессором, понимающими конкретный ISA. Ниже приведена схема, описывающая этот процесс.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5146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Двоичный файл легко интерпретируется аппаратурой, но для человека это нелегко. ISA определяет понятную человеку форму каждой команды так же, как и преобразование этих читаемых ассемблерных команд в биты. Помимо создания двоичных файлов, компиляторы могут генерировать ассемблерный код. Ассемблер позволяет скомпилировать ассемблерный код в двоичный файл. Помимо того, что ассемблер обеспечивает преобразование вывода компилятора программы в человеко-читаемый формат, на ассемблере можно разрабатываться программы и непосредственно. Это полезно для тестирования оборудования и других ситуаций, когда требуется прямое низкоуровневое взаимодействие. В этом курсе используются тестовые программы на ассемблере для отладки проекта RISC-V. Весь описанный процесс работы с ассемблерным кодом можно представить в виде схемы ниже.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1369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этом курсе вы создадите простой процессор, поддерживающий RISC-V ISA. RISC-V очень быстро завоевала популярность благодаря своей открытой архитектуре – отсутствию патентной защиты и ориентированности на сообщество. Следуя примеру RISC-V, MIPS и </a:t>
            </a:r>
            <a:r>
              <a:rPr lang="ru-RU" dirty="0" err="1"/>
              <a:t>PowerPC</a:t>
            </a:r>
            <a:r>
              <a:rPr lang="ru-RU" dirty="0"/>
              <a:t> впоследствии также стали открытыми.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RISC-V также популярна своей простотой и расширяемостью, что делает ее отличным выбором для данного курса. RISC означает «архитектуру процессора с сокращенным набором команд» и противопоставляется «архитектуре процессора со сложным набором команд» (CISC). RISC-V (произносится как «риск </a:t>
            </a:r>
            <a:r>
              <a:rPr lang="ru-RU" dirty="0" err="1"/>
              <a:t>файв</a:t>
            </a:r>
            <a:r>
              <a:rPr lang="ru-RU" dirty="0"/>
              <a:t>») – пятая ISA в серии RISC от Калифорнийского университета в Беркли. Вам предстоит реализовать основные команды базового набора команд RISC-V (RV32I), который содержит 47 команд. Из них вы реализуете 31 (из оставшихся 16, 10 связаны с окружающей системой, а 6 обеспечивают поддержку хранения и загрузки небольших значений в память и из памяти).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Как и другие RISC (и даже CISC) ISA, RISC-V – это аккумуляторная архитектура. Она содержит регистровый файл, который может хранить до 32 значений (на самом деле – 31). Большинство инструкций считывают данные из регистрового файла и записывают их обратно. Инструкции загрузки и хранения переносят значения между памятью и регистровым файлом.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Инструкции RISC-V могут содержать следующие поля: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</a:t>
            </a:r>
            <a:r>
              <a:rPr lang="ru-RU" dirty="0" err="1"/>
              <a:t>opcode</a:t>
            </a:r>
            <a:r>
              <a:rPr lang="ru-RU" dirty="0"/>
              <a:t> (Содержит код классификации команд и определяет, какие из оставшихся полей необходимы, и то, как они располагаются, или кодируются, в оставшихся битах команд).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</a:t>
            </a:r>
            <a:r>
              <a:rPr lang="ru-RU" dirty="0" err="1"/>
              <a:t>function</a:t>
            </a:r>
            <a:r>
              <a:rPr lang="ru-RU" dirty="0"/>
              <a:t> </a:t>
            </a:r>
            <a:r>
              <a:rPr lang="ru-RU" dirty="0" err="1"/>
              <a:t>field</a:t>
            </a:r>
            <a:r>
              <a:rPr lang="ru-RU" dirty="0"/>
              <a:t> (funct3/funct7) (Описывает точную функцию, выполняемую командой, если она не полностью определена в коде операции (</a:t>
            </a:r>
            <a:r>
              <a:rPr lang="ru-RU" dirty="0" err="1"/>
              <a:t>opcode</a:t>
            </a:r>
            <a:r>
              <a:rPr lang="ru-RU" dirty="0"/>
              <a:t>)).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rs1/rs2 (Индексы (0-31), идентифицирующие номера регистров в регистровом файле, содержащие значения операндов аргумента, над которыми работает команда).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</a:t>
            </a:r>
            <a:r>
              <a:rPr lang="ru-RU" dirty="0" err="1"/>
              <a:t>rd</a:t>
            </a:r>
            <a:r>
              <a:rPr lang="ru-RU" dirty="0"/>
              <a:t> (Индекс (0-31) регистра, в который записывается результат выполнения команды).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– </a:t>
            </a:r>
            <a:r>
              <a:rPr lang="ru-RU" dirty="0" err="1"/>
              <a:t>Immediate</a:t>
            </a:r>
            <a:r>
              <a:rPr lang="ru-RU" dirty="0"/>
              <a:t> (Значение константы (непосредственного операнда), содержащейся в самих битах команды. Это значение может служить смещением для индексации в память или значением, над которым нужно выполнить операцию (вместо значения регистра, задаваемого в rs2)).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1943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921d4871b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921d4871b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Все команды являются 32 битными. Кодировка R-типа обеспечивает общее расположение полей команд, используемых всеми типами команд. Команды R-типа не имеют непосредственного значения. Другие типы команд используют подмножество полей R-типа и могут содержать непосредственный операнд, расположенное в оставшихся битах команд. </a:t>
            </a:r>
            <a:r>
              <a:rPr lang="ru-RU" sz="1800" ker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Ниже приведен рисунок, демонстрирующий отличие в типах команд.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5201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7921d4871b_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7921d4871b_4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48697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386150" y="1946200"/>
            <a:ext cx="4487100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93875" y="4154950"/>
            <a:ext cx="2471400" cy="4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8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9pPr>
          </a:lstStyle>
          <a:p>
            <a:endParaRPr/>
          </a:p>
        </p:txBody>
      </p:sp>
      <p:sp>
        <p:nvSpPr>
          <p:cNvPr id="179" name="Google Shape;179;p8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0"/>
          <p:cNvSpPr txBox="1">
            <a:spLocks noGrp="1"/>
          </p:cNvSpPr>
          <p:nvPr>
            <p:ph type="title" idx="2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sz="800" b="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 txBox="1">
            <a:spLocks noGrp="1"/>
          </p:cNvSpPr>
          <p:nvPr>
            <p:ph type="body" idx="1"/>
          </p:nvPr>
        </p:nvSpPr>
        <p:spPr>
          <a:xfrm>
            <a:off x="4572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03118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  <a:defRPr sz="1500" b="1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sz="15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800" b="0" i="0" u="none" strike="noStrike" cap="non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800" b="0" i="0" u="none" strike="noStrike" cap="non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1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w="12700" cap="rnd" cmpd="sng">
            <a:solidFill>
              <a:srgbClr val="28327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1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endParaRPr sz="1500" b="1" i="0" u="none" strike="noStrike" cap="non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61" r:id="rId4"/>
    <p:sldLayoutId id="2147483662" r:id="rId5"/>
    <p:sldLayoutId id="214748366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>
            <a:spLocks noGrp="1"/>
          </p:cNvSpPr>
          <p:nvPr>
            <p:ph type="title"/>
          </p:nvPr>
        </p:nvSpPr>
        <p:spPr>
          <a:xfrm>
            <a:off x="148154" y="1911450"/>
            <a:ext cx="4661839" cy="1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dirty="0"/>
              <a:t>Building a RISC-V CPU Core </a:t>
            </a:r>
            <a:br>
              <a:rPr lang="en-US" dirty="0"/>
            </a:br>
            <a:r>
              <a:rPr lang="ru-RU" dirty="0"/>
              <a:t>3 лекция | Роль </a:t>
            </a:r>
            <a:r>
              <a:rPr lang="en-US" dirty="0"/>
              <a:t>RISC-V</a:t>
            </a:r>
            <a:br>
              <a:rPr lang="en-US" dirty="0"/>
            </a:br>
            <a:br>
              <a:rPr lang="ru-RU" dirty="0"/>
            </a:br>
            <a:br>
              <a:rPr lang="ru-RU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2B6EA8-9497-3658-047F-447D443576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2024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274122" y="470700"/>
            <a:ext cx="6977100" cy="3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План</a:t>
            </a:r>
          </a:p>
        </p:txBody>
      </p:sp>
      <p:sp>
        <p:nvSpPr>
          <p:cNvPr id="314" name="Google Shape;314;p25"/>
          <p:cNvSpPr txBox="1">
            <a:spLocks noGrp="1"/>
          </p:cNvSpPr>
          <p:nvPr>
            <p:ph type="body" idx="1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sz="2400" dirty="0">
                <a:latin typeface="Nunito Sans" pitchFamily="2" charset="-52"/>
              </a:rPr>
              <a:t>1. </a:t>
            </a:r>
            <a:r>
              <a:rPr lang="ru-RU" sz="2400" dirty="0">
                <a:latin typeface="Nunito Sans" pitchFamily="2" charset="-52"/>
              </a:rPr>
              <a:t>Программное обеспечение, компиляторы и центральный процессор</a:t>
            </a:r>
          </a:p>
          <a:p>
            <a:pPr marL="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lang="en-US" sz="2400" dirty="0">
                <a:latin typeface="Nunito Sans" pitchFamily="2" charset="-52"/>
              </a:rPr>
              <a:t>2. </a:t>
            </a:r>
            <a:r>
              <a:rPr lang="ru-RU" sz="2400" dirty="0">
                <a:latin typeface="Nunito Sans" pitchFamily="2" charset="-52"/>
              </a:rPr>
              <a:t>Обзор RISC-V</a:t>
            </a:r>
          </a:p>
          <a:p>
            <a:pPr marL="177800" indent="0"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853285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178872" y="93892"/>
            <a:ext cx="7269678" cy="391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Программное обеспечение, компиляторы и центральный процессор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221FFB-4334-B0EE-EC99-AB8EB8570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212" y="2819399"/>
            <a:ext cx="6868997" cy="15174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FFDDB7-E6DD-5EEE-9909-64C1D92311BB}"/>
              </a:ext>
            </a:extLst>
          </p:cNvPr>
          <p:cNvSpPr txBox="1"/>
          <p:nvPr/>
        </p:nvSpPr>
        <p:spPr>
          <a:xfrm>
            <a:off x="178872" y="1089695"/>
            <a:ext cx="7688778" cy="1729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200" dirty="0">
                <a:solidFill>
                  <a:schemeClr val="dk1"/>
                </a:solidFill>
                <a:latin typeface="Nunito Sans"/>
                <a:sym typeface="Nunito Sans"/>
              </a:rPr>
              <a:t>Процессоры не выполняют команды языков (</a:t>
            </a:r>
            <a:r>
              <a:rPr lang="en-US" sz="1200" dirty="0">
                <a:solidFill>
                  <a:schemeClr val="dk1"/>
                </a:solidFill>
                <a:latin typeface="Nunito Sans"/>
                <a:sym typeface="Nunito Sans"/>
              </a:rPr>
              <a:t>Python, C++, Java </a:t>
            </a:r>
            <a:r>
              <a:rPr lang="ru-RU" sz="1200" dirty="0">
                <a:solidFill>
                  <a:schemeClr val="dk1"/>
                </a:solidFill>
                <a:latin typeface="Nunito Sans"/>
                <a:sym typeface="Nunito Sans"/>
              </a:rPr>
              <a:t>и др.), а выполняют машинные команды.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200" dirty="0">
                <a:solidFill>
                  <a:schemeClr val="dk1"/>
                </a:solidFill>
                <a:latin typeface="Nunito Sans"/>
                <a:sym typeface="Nunito Sans"/>
              </a:rPr>
              <a:t>Машинные команды кодируются в соответствии с архитектурой набора команд </a:t>
            </a:r>
            <a:r>
              <a:rPr lang="en-US" sz="1200" dirty="0">
                <a:solidFill>
                  <a:schemeClr val="dk1"/>
                </a:solidFill>
                <a:latin typeface="Nunito Sans"/>
                <a:sym typeface="Nunito Sans"/>
              </a:rPr>
              <a:t>(ISA). </a:t>
            </a:r>
            <a:endParaRPr lang="ru-RU" sz="1200" dirty="0">
              <a:solidFill>
                <a:schemeClr val="dk1"/>
              </a:solidFill>
              <a:latin typeface="Nunito Sans"/>
              <a:sym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200" dirty="0">
                <a:solidFill>
                  <a:schemeClr val="dk1"/>
                </a:solidFill>
                <a:latin typeface="Nunito Sans"/>
                <a:sym typeface="Nunito Sans"/>
              </a:rPr>
              <a:t>Наиболее известные </a:t>
            </a:r>
            <a:r>
              <a:rPr lang="en-US" sz="1200" dirty="0">
                <a:solidFill>
                  <a:schemeClr val="dk1"/>
                </a:solidFill>
                <a:latin typeface="Nunito Sans"/>
                <a:sym typeface="Nunito Sans"/>
              </a:rPr>
              <a:t>ISA: x86, ARM, MIPS, RISC-V.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200" dirty="0">
                <a:solidFill>
                  <a:schemeClr val="dk1"/>
                </a:solidFill>
                <a:latin typeface="Nunito Sans"/>
                <a:sym typeface="Nunito Sans"/>
              </a:rPr>
              <a:t>Компилятор преобразовывает исходный код в набор машинных команд (двоичный файл) для определенной </a:t>
            </a:r>
            <a:r>
              <a:rPr lang="en-US" sz="1200" dirty="0">
                <a:solidFill>
                  <a:schemeClr val="dk1"/>
                </a:solidFill>
                <a:latin typeface="Nunito Sans"/>
                <a:sym typeface="Nunito Sans"/>
              </a:rPr>
              <a:t>ISA.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4E9DDA-4758-0B00-4266-480BA752F850}"/>
              </a:ext>
            </a:extLst>
          </p:cNvPr>
          <p:cNvSpPr txBox="1"/>
          <p:nvPr/>
        </p:nvSpPr>
        <p:spPr>
          <a:xfrm>
            <a:off x="1895791" y="3983444"/>
            <a:ext cx="4943661" cy="706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733930" rtl="0" fontAlgn="auto" latinLnBrk="0" hangingPunct="0">
              <a:lnSpc>
                <a:spcPct val="90000"/>
              </a:lnSpc>
              <a:spcBef>
                <a:spcPts val="32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Nunito Sans" pitchFamily="2" charset="-52"/>
                <a:ea typeface="+mn-ea"/>
                <a:cs typeface="+mn-cs"/>
                <a:sym typeface="Helvetica Neue"/>
              </a:rPr>
              <a:t>Процесс работы программ на языках программирования</a:t>
            </a:r>
          </a:p>
        </p:txBody>
      </p:sp>
    </p:spTree>
    <p:extLst>
      <p:ext uri="{BB962C8B-B14F-4D97-AF65-F5344CB8AC3E}">
        <p14:creationId xmlns:p14="http://schemas.microsoft.com/office/powerpoint/2010/main" val="541204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178872" y="93892"/>
            <a:ext cx="7269678" cy="391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Программное обеспечение, компиляторы и центральный процессор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FFDDB7-E6DD-5EEE-9909-64C1D92311BB}"/>
              </a:ext>
            </a:extLst>
          </p:cNvPr>
          <p:cNvSpPr txBox="1"/>
          <p:nvPr/>
        </p:nvSpPr>
        <p:spPr>
          <a:xfrm>
            <a:off x="178872" y="1200906"/>
            <a:ext cx="7688778" cy="1182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200" dirty="0">
                <a:solidFill>
                  <a:schemeClr val="dk1"/>
                </a:solidFill>
                <a:latin typeface="Nunito Sans"/>
                <a:sym typeface="Nunito Sans"/>
              </a:rPr>
              <a:t>Кроме создания двоичных файлов компиляторы могут генерировать ассемблерный код.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200" dirty="0">
                <a:solidFill>
                  <a:schemeClr val="dk1"/>
                </a:solidFill>
                <a:latin typeface="Nunito Sans"/>
                <a:sym typeface="Nunito Sans"/>
              </a:rPr>
              <a:t>Ассемблер позволяет скомпилировать ассемблерный код в двоичный файл.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ru-RU" sz="1200" dirty="0">
                <a:solidFill>
                  <a:schemeClr val="dk1"/>
                </a:solidFill>
                <a:latin typeface="Nunito Sans"/>
                <a:sym typeface="Nunito Sans"/>
              </a:rPr>
              <a:t>Ассемблерный код человеко-читаем, что позволяет разрабатывать программы на нем непосредственно для прямого низкоуровневого управления.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B1EC4B7-1283-2E98-88A2-30C75D7C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6897" y="2571750"/>
            <a:ext cx="5050205" cy="173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076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178872" y="372669"/>
            <a:ext cx="7269678" cy="391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Обзор </a:t>
            </a:r>
            <a:r>
              <a:rPr lang="fr-CH" sz="2800" dirty="0"/>
              <a:t>RISC-V</a:t>
            </a:r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FFDDB7-E6DD-5EEE-9909-64C1D92311BB}"/>
              </a:ext>
            </a:extLst>
          </p:cNvPr>
          <p:cNvSpPr txBox="1"/>
          <p:nvPr/>
        </p:nvSpPr>
        <p:spPr>
          <a:xfrm>
            <a:off x="178872" y="1200906"/>
            <a:ext cx="7688778" cy="3131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dirty="0">
                <a:latin typeface="Nunito Sans" pitchFamily="2" charset="-52"/>
              </a:rPr>
              <a:t>RISC-V ISA </a:t>
            </a:r>
            <a:r>
              <a:rPr lang="ru-RU" sz="1200" dirty="0">
                <a:latin typeface="Nunito Sans" pitchFamily="2" charset="-52"/>
              </a:rPr>
              <a:t>содержит регистровый файл, который может хранить до 32 значений</a:t>
            </a:r>
            <a:r>
              <a:rPr lang="en-US" sz="1200" dirty="0">
                <a:latin typeface="Nunito Sans" pitchFamily="2" charset="-52"/>
              </a:rPr>
              <a:t>.</a:t>
            </a:r>
          </a:p>
          <a:p>
            <a:pPr marL="0" indent="0">
              <a:buNone/>
            </a:pPr>
            <a:r>
              <a:rPr lang="ru-RU" sz="1200" dirty="0" err="1">
                <a:latin typeface="Nunito Sans" pitchFamily="2" charset="-52"/>
              </a:rPr>
              <a:t>Когманды</a:t>
            </a:r>
            <a:r>
              <a:rPr lang="ru-RU" sz="1200" dirty="0">
                <a:latin typeface="Nunito Sans" pitchFamily="2" charset="-52"/>
              </a:rPr>
              <a:t> </a:t>
            </a:r>
            <a:r>
              <a:rPr lang="en-US" sz="1200" dirty="0">
                <a:latin typeface="Nunito Sans" pitchFamily="2" charset="-52"/>
              </a:rPr>
              <a:t>RISC-V </a:t>
            </a:r>
            <a:r>
              <a:rPr lang="ru-RU" sz="1200" dirty="0">
                <a:latin typeface="Nunito Sans" pitchFamily="2" charset="-52"/>
              </a:rPr>
              <a:t>могут содержать следующие поля:</a:t>
            </a: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en-US" sz="1200" b="1" dirty="0">
                <a:solidFill>
                  <a:schemeClr val="dk1"/>
                </a:solidFill>
                <a:latin typeface="Nunito Sans"/>
              </a:rPr>
              <a:t>opcode</a:t>
            </a:r>
            <a:r>
              <a:rPr lang="en-US" sz="1200" dirty="0">
                <a:solidFill>
                  <a:schemeClr val="dk1"/>
                </a:solidFill>
                <a:latin typeface="Nunito Sans"/>
              </a:rPr>
              <a:t> – </a:t>
            </a:r>
            <a:r>
              <a:rPr lang="ru-RU" sz="1200" dirty="0">
                <a:solidFill>
                  <a:schemeClr val="dk1"/>
                </a:solidFill>
                <a:latin typeface="Nunito Sans"/>
              </a:rPr>
              <a:t>код классификации команды</a:t>
            </a:r>
            <a:r>
              <a:rPr lang="en-US" sz="1200" dirty="0">
                <a:solidFill>
                  <a:schemeClr val="dk1"/>
                </a:solidFill>
                <a:latin typeface="Nunito Sans"/>
              </a:rPr>
              <a:t>.</a:t>
            </a:r>
            <a:r>
              <a:rPr lang="ru-RU" sz="1200" dirty="0">
                <a:solidFill>
                  <a:schemeClr val="dk1"/>
                </a:solidFill>
                <a:latin typeface="Nunito Sans"/>
              </a:rPr>
              <a:t> Определяет, какие из оставшихся полей необходимы, и то, как они располагаются, или кодируются, в оставшихся битах команды.</a:t>
            </a:r>
            <a:endParaRPr lang="en-US" sz="12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en-US" sz="1200" b="1" dirty="0" err="1">
                <a:solidFill>
                  <a:schemeClr val="dk1"/>
                </a:solidFill>
                <a:latin typeface="Nunito Sans"/>
              </a:rPr>
              <a:t>function_field</a:t>
            </a:r>
            <a:r>
              <a:rPr lang="ru-RU" sz="1200" b="1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1200" dirty="0">
                <a:solidFill>
                  <a:schemeClr val="dk1"/>
                </a:solidFill>
                <a:latin typeface="Nunito Sans"/>
              </a:rPr>
              <a:t>– описывает точную функцию, выполняемую конструкцией, если она не полностью определена в коде операции</a:t>
            </a:r>
            <a:endParaRPr lang="en-US" sz="12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en-US" sz="1200" b="1" dirty="0">
                <a:solidFill>
                  <a:schemeClr val="dk1"/>
                </a:solidFill>
                <a:latin typeface="Nunito Sans"/>
              </a:rPr>
              <a:t>rs1/rs2</a:t>
            </a:r>
            <a:r>
              <a:rPr lang="ru-RU" sz="1200" b="1" dirty="0">
                <a:solidFill>
                  <a:schemeClr val="dk1"/>
                </a:solidFill>
                <a:latin typeface="Nunito Sans"/>
              </a:rPr>
              <a:t> </a:t>
            </a:r>
            <a:r>
              <a:rPr lang="ru-RU" sz="1200" dirty="0">
                <a:solidFill>
                  <a:schemeClr val="dk1"/>
                </a:solidFill>
                <a:latin typeface="Nunito Sans"/>
              </a:rPr>
              <a:t>– индексы (0-31), идентифицирующие номера регистров в регистровом файле, содержащие значения операндов источника, над которыми работает команда.</a:t>
            </a:r>
            <a:endParaRPr lang="en-US" sz="12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en-US" sz="1200" b="1" dirty="0" err="1">
                <a:solidFill>
                  <a:schemeClr val="dk1"/>
                </a:solidFill>
                <a:latin typeface="Nunito Sans"/>
              </a:rPr>
              <a:t>rd</a:t>
            </a:r>
            <a:r>
              <a:rPr lang="en-US" sz="1200" dirty="0">
                <a:solidFill>
                  <a:schemeClr val="dk1"/>
                </a:solidFill>
                <a:latin typeface="Nunito Sans"/>
              </a:rPr>
              <a:t> – </a:t>
            </a:r>
            <a:r>
              <a:rPr lang="ru-RU" sz="1200" dirty="0">
                <a:solidFill>
                  <a:schemeClr val="dk1"/>
                </a:solidFill>
                <a:latin typeface="Nunito Sans"/>
              </a:rPr>
              <a:t>индекс (0-31) регистра, в который записывается результат выполнения команды.</a:t>
            </a:r>
            <a:endParaRPr lang="en-US" sz="1200" dirty="0">
              <a:solidFill>
                <a:schemeClr val="dk1"/>
              </a:solidFill>
              <a:latin typeface="Nunito Sans"/>
            </a:endParaRPr>
          </a:p>
          <a:p>
            <a:pPr marL="314325" indent="-314325"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buFont typeface="Nunito Sans"/>
              <a:buChar char="☐"/>
              <a:defRPr sz="2475"/>
            </a:pPr>
            <a:r>
              <a:rPr lang="en-US" sz="1200" b="1" dirty="0">
                <a:solidFill>
                  <a:schemeClr val="dk1"/>
                </a:solidFill>
                <a:latin typeface="Nunito Sans"/>
              </a:rPr>
              <a:t>immediate</a:t>
            </a:r>
            <a:r>
              <a:rPr lang="ru-RU" sz="1200" dirty="0">
                <a:solidFill>
                  <a:schemeClr val="dk1"/>
                </a:solidFill>
                <a:latin typeface="Nunito Sans"/>
              </a:rPr>
              <a:t> – значение константы, содержащейся в самих битах команды</a:t>
            </a:r>
            <a:endParaRPr lang="en-US" sz="1200" dirty="0">
              <a:solidFill>
                <a:schemeClr val="dk1"/>
              </a:solidFill>
              <a:latin typeface="Nunito Sans"/>
            </a:endParaRPr>
          </a:p>
          <a:p>
            <a:pPr defTabSz="1716590">
              <a:lnSpc>
                <a:spcPct val="110000"/>
              </a:lnSpc>
              <a:spcBef>
                <a:spcPts val="1100"/>
              </a:spcBef>
              <a:buClr>
                <a:srgbClr val="283272"/>
              </a:buClr>
              <a:buSzPts val="800"/>
              <a:defRPr sz="2475"/>
            </a:pPr>
            <a:endParaRPr lang="ru-RU" sz="1200" dirty="0">
              <a:solidFill>
                <a:schemeClr val="dk1"/>
              </a:solidFill>
              <a:latin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1775019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5"/>
          <p:cNvSpPr txBox="1">
            <a:spLocks noGrp="1"/>
          </p:cNvSpPr>
          <p:nvPr>
            <p:ph type="title"/>
          </p:nvPr>
        </p:nvSpPr>
        <p:spPr>
          <a:xfrm>
            <a:off x="178872" y="372669"/>
            <a:ext cx="7269678" cy="391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Обзор </a:t>
            </a:r>
            <a:r>
              <a:rPr lang="fr-CH" sz="2800" dirty="0"/>
              <a:t>RISC-V</a:t>
            </a:r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FFDDB7-E6DD-5EEE-9909-64C1D92311BB}"/>
              </a:ext>
            </a:extLst>
          </p:cNvPr>
          <p:cNvSpPr txBox="1"/>
          <p:nvPr/>
        </p:nvSpPr>
        <p:spPr>
          <a:xfrm>
            <a:off x="178872" y="1200906"/>
            <a:ext cx="76887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ru-RU" sz="1800" dirty="0">
                <a:latin typeface="Nunito Sans" pitchFamily="2" charset="-52"/>
              </a:rPr>
              <a:t>В зависимости от использования </a:t>
            </a:r>
            <a:r>
              <a:rPr lang="ru-RU" sz="1800">
                <a:latin typeface="Nunito Sans" pitchFamily="2" charset="-52"/>
              </a:rPr>
              <a:t>битов команды </a:t>
            </a:r>
            <a:r>
              <a:rPr lang="ru-RU" sz="1800" dirty="0">
                <a:latin typeface="Nunito Sans" pitchFamily="2" charset="-52"/>
              </a:rPr>
              <a:t>делятся на типы, которые приведены ниже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F071B4E-3B3D-CDAD-33CF-25576DE7F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263" y="1789270"/>
            <a:ext cx="8733865" cy="298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077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RISC-V Шаблон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1013</Words>
  <Application>Microsoft Office PowerPoint</Application>
  <PresentationFormat>Экран (16:9)</PresentationFormat>
  <Paragraphs>45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Nunito Sans</vt:lpstr>
      <vt:lpstr>Arial</vt:lpstr>
      <vt:lpstr>Calibri</vt:lpstr>
      <vt:lpstr>Times New Roman</vt:lpstr>
      <vt:lpstr>Nunito Sans Light</vt:lpstr>
      <vt:lpstr>RISC-V Шаблон</vt:lpstr>
      <vt:lpstr>Building a RISC-V CPU Core  3 лекция | Роль RISC-V    </vt:lpstr>
      <vt:lpstr>План</vt:lpstr>
      <vt:lpstr>Программное обеспечение, компиляторы и центральный процессор</vt:lpstr>
      <vt:lpstr>Программное обеспечение, компиляторы и центральный процессор</vt:lpstr>
      <vt:lpstr>Обзор RISC-V</vt:lpstr>
      <vt:lpstr>Обзор RISC-V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2024-08-05T18:04:55Z</dcterms:modified>
</cp:coreProperties>
</file>